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to edit the title text 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to edit the title text 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72000" y="81000"/>
            <a:ext cx="223020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Architecture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600000" y="936000"/>
            <a:ext cx="2282400" cy="141264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Influx Logger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188000" y="1478520"/>
            <a:ext cx="1653120" cy="42840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4"/>
          <p:cNvSpPr/>
          <p:nvPr/>
        </p:nvSpPr>
        <p:spPr>
          <a:xfrm>
            <a:off x="540000" y="1044000"/>
            <a:ext cx="248328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PM Measurement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0" name="Line 5"/>
          <p:cNvSpPr/>
          <p:nvPr/>
        </p:nvSpPr>
        <p:spPr>
          <a:xfrm>
            <a:off x="4860000" y="2412000"/>
            <a:ext cx="0" cy="144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6"/>
          <p:cNvSpPr/>
          <p:nvPr/>
        </p:nvSpPr>
        <p:spPr>
          <a:xfrm>
            <a:off x="3840480" y="3888000"/>
            <a:ext cx="1991160" cy="93024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Influx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Database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2" name="CustomShape 7"/>
          <p:cNvSpPr/>
          <p:nvPr/>
        </p:nvSpPr>
        <p:spPr>
          <a:xfrm>
            <a:off x="5112000" y="2889000"/>
            <a:ext cx="2231640" cy="63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Save measurement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287640" y="590760"/>
            <a:ext cx="722160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Influx (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Time Series Database)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116000" y="1656000"/>
            <a:ext cx="2157480" cy="231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85" name="Table 3"/>
          <p:cNvGraphicFramePr/>
          <p:nvPr/>
        </p:nvGraphicFramePr>
        <p:xfrm>
          <a:off x="397440" y="2518200"/>
          <a:ext cx="8739720" cy="2879280"/>
        </p:xfrm>
        <a:graphic>
          <a:graphicData uri="http://schemas.openxmlformats.org/drawingml/2006/table">
            <a:tbl>
              <a:tblPr/>
              <a:tblGrid>
                <a:gridCol w="1587600"/>
                <a:gridCol w="2528640"/>
                <a:gridCol w="2311920"/>
                <a:gridCol w="2311920"/>
              </a:tblGrid>
              <a:tr h="7196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Time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attTCHSeizures5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succTCHSeizures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GranularityPeriod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000" spc="-1" strike="noStrike">
                          <a:latin typeface="Arial"/>
                          <a:ea typeface="Noto Sans CJK SC"/>
                        </a:rPr>
                        <a:t>2023-02-14T13:07:00.099Z</a:t>
                      </a:r>
                      <a:endParaRPr b="0" lang="sv-SE" sz="10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123 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333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900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000" spc="-1" strike="noStrike">
                          <a:latin typeface="Arial"/>
                          <a:ea typeface="Noto Sans CJK SC"/>
                        </a:rPr>
                        <a:t>2023-02-14T13:07:51.637Z</a:t>
                      </a:r>
                      <a:endParaRPr b="0" lang="sv-SE" sz="10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456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444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900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2072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000" spc="-1" strike="noStrike">
                          <a:latin typeface="Arial"/>
                          <a:ea typeface="Noto Sans CJK SC"/>
                        </a:rPr>
                        <a:t>2023-02-14T13:08:36.652Z</a:t>
                      </a:r>
                      <a:endParaRPr b="0" lang="sv-SE" sz="10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789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</a:rPr>
                        <a:t>777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sv-SE" sz="1800" spc="-1" strike="noStrike">
                          <a:latin typeface="Arial"/>
                          <a:ea typeface="Noto Sans CJK SC"/>
                        </a:rPr>
                        <a:t>900</a:t>
                      </a:r>
                      <a:endParaRPr b="0" lang="sv-SE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86" name="CustomShape 4"/>
          <p:cNvSpPr/>
          <p:nvPr/>
        </p:nvSpPr>
        <p:spPr>
          <a:xfrm>
            <a:off x="290880" y="1980000"/>
            <a:ext cx="11514960" cy="53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sv-SE" sz="1500" spc="-1" strike="noStrike">
                <a:solidFill>
                  <a:srgbClr val="000000"/>
                </a:solidFill>
                <a:latin typeface="Arial"/>
                <a:ea typeface="DejaVu Sans"/>
              </a:rPr>
              <a:t>Measurement:</a:t>
            </a:r>
            <a:endParaRPr b="0" lang="sv-SE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sv-SE" sz="1500" spc="-1" strike="noStrike">
                <a:solidFill>
                  <a:srgbClr val="000000"/>
                </a:solidFill>
                <a:latin typeface="Arial"/>
                <a:ea typeface="DejaVu Sans"/>
              </a:rPr>
              <a:t>SubNetwork=CountryNN,MeContext=MEC-Gbg-1,ManagedElement=RNC-Gbg-1,RncFunction=RF-1,UtranCell=Gbg-997</a:t>
            </a:r>
            <a:endParaRPr b="0" lang="sv-SE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7632000" y="2448000"/>
            <a:ext cx="4245480" cy="4245480"/>
          </a:xfrm>
          <a:prstGeom prst="rect">
            <a:avLst/>
          </a:prstGeom>
          <a:solidFill>
            <a:srgbClr val="b7b3ca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2"/>
          <p:cNvSpPr/>
          <p:nvPr/>
        </p:nvSpPr>
        <p:spPr>
          <a:xfrm>
            <a:off x="287640" y="122760"/>
            <a:ext cx="722160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PM Subscription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4989960" y="1262880"/>
            <a:ext cx="1991160" cy="93024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Logger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0" name="CustomShape 4"/>
          <p:cNvSpPr/>
          <p:nvPr/>
        </p:nvSpPr>
        <p:spPr>
          <a:xfrm>
            <a:off x="2520360" y="1551600"/>
            <a:ext cx="2373120" cy="4258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5"/>
          <p:cNvSpPr/>
          <p:nvPr/>
        </p:nvSpPr>
        <p:spPr>
          <a:xfrm>
            <a:off x="2539800" y="1265760"/>
            <a:ext cx="177228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Kafka Topic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4176000" y="2421360"/>
            <a:ext cx="2949120" cy="158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Create subscription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Selects 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- PM counters</a:t>
            </a:r>
            <a:br/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- Resources</a:t>
            </a:r>
            <a:br/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- Kafka Topic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sv-SE" sz="1400" spc="-1" strike="noStrike">
              <a:latin typeface="Arial"/>
            </a:endParaRPr>
          </a:p>
        </p:txBody>
      </p:sp>
      <p:sp>
        <p:nvSpPr>
          <p:cNvPr id="93" name="CustomShape 7"/>
          <p:cNvSpPr/>
          <p:nvPr/>
        </p:nvSpPr>
        <p:spPr>
          <a:xfrm>
            <a:off x="5062320" y="4246920"/>
            <a:ext cx="2279160" cy="1409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94" name="Line 8"/>
          <p:cNvSpPr/>
          <p:nvPr/>
        </p:nvSpPr>
        <p:spPr>
          <a:xfrm>
            <a:off x="6192000" y="2202480"/>
            <a:ext cx="0" cy="204444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9"/>
          <p:cNvSpPr/>
          <p:nvPr/>
        </p:nvSpPr>
        <p:spPr>
          <a:xfrm>
            <a:off x="360000" y="795240"/>
            <a:ext cx="1991160" cy="93024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Producer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6" name="CustomShape 10"/>
          <p:cNvSpPr/>
          <p:nvPr/>
        </p:nvSpPr>
        <p:spPr>
          <a:xfrm>
            <a:off x="4990320" y="1262880"/>
            <a:ext cx="1991160" cy="93024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Logger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7" name="CustomShape 11"/>
          <p:cNvSpPr/>
          <p:nvPr/>
        </p:nvSpPr>
        <p:spPr>
          <a:xfrm>
            <a:off x="7632000" y="2505960"/>
            <a:ext cx="4317480" cy="435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PM Subscription Definition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{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"info_type_id": "PmDataOverKafka",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"job_id": "pmLogger",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"job_owner": "owner",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"job_definition": {      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"filter": {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"sourceNames": [],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"measObjInstIds": [],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"measTypeSpecs": [],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"measuredEntityDns": []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},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"deliveryInfo": {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"topic": "pmreports",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"bootStrapServers": "localhost:9092"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}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}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}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sv-SE" sz="1400" spc="-1" strike="noStrike">
              <a:latin typeface="Arial"/>
            </a:endParaRPr>
          </a:p>
        </p:txBody>
      </p:sp>
      <p:sp>
        <p:nvSpPr>
          <p:cNvPr id="98" name="CustomShape 12"/>
          <p:cNvSpPr/>
          <p:nvPr/>
        </p:nvSpPr>
        <p:spPr>
          <a:xfrm>
            <a:off x="360000" y="1875240"/>
            <a:ext cx="1991160" cy="93024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Producer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9" name="Line 13"/>
          <p:cNvSpPr/>
          <p:nvPr/>
        </p:nvSpPr>
        <p:spPr>
          <a:xfrm flipH="1" flipV="1">
            <a:off x="1584000" y="2880000"/>
            <a:ext cx="3312000" cy="2016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Line 14"/>
          <p:cNvSpPr/>
          <p:nvPr/>
        </p:nvSpPr>
        <p:spPr>
          <a:xfrm>
            <a:off x="6696000" y="2195640"/>
            <a:ext cx="864000" cy="68436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Line 15"/>
          <p:cNvSpPr/>
          <p:nvPr/>
        </p:nvSpPr>
        <p:spPr>
          <a:xfrm>
            <a:off x="6192000" y="2202480"/>
            <a:ext cx="0" cy="204444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CustomShape 16"/>
          <p:cNvSpPr/>
          <p:nvPr/>
        </p:nvSpPr>
        <p:spPr>
          <a:xfrm>
            <a:off x="1584360" y="4104000"/>
            <a:ext cx="2013120" cy="942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Create subscription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sv-SE" sz="1400" spc="-1" strike="noStrike">
              <a:latin typeface="Arial"/>
            </a:endParaRPr>
          </a:p>
        </p:txBody>
      </p:sp>
      <p:sp>
        <p:nvSpPr>
          <p:cNvPr id="103" name="Line 17"/>
          <p:cNvSpPr/>
          <p:nvPr/>
        </p:nvSpPr>
        <p:spPr>
          <a:xfrm flipH="1" flipV="1">
            <a:off x="1728000" y="1728000"/>
            <a:ext cx="3168360" cy="3096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18"/>
          <p:cNvSpPr/>
          <p:nvPr/>
        </p:nvSpPr>
        <p:spPr>
          <a:xfrm>
            <a:off x="7056360" y="2088000"/>
            <a:ext cx="647280" cy="50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solidFill>
                  <a:srgbClr val="000000"/>
                </a:solidFill>
                <a:latin typeface="Arial"/>
                <a:ea typeface="DejaVu Sans"/>
              </a:rPr>
              <a:t>(1)</a:t>
            </a:r>
            <a:endParaRPr b="0" lang="sv-SE" sz="2200" spc="-1" strike="noStrike">
              <a:latin typeface="Arial"/>
            </a:endParaRPr>
          </a:p>
        </p:txBody>
      </p:sp>
      <p:sp>
        <p:nvSpPr>
          <p:cNvPr id="105" name="CustomShape 19"/>
          <p:cNvSpPr/>
          <p:nvPr/>
        </p:nvSpPr>
        <p:spPr>
          <a:xfrm>
            <a:off x="6156360" y="2880000"/>
            <a:ext cx="647280" cy="50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solidFill>
                  <a:srgbClr val="000000"/>
                </a:solidFill>
                <a:latin typeface="Arial"/>
                <a:ea typeface="DejaVu Sans"/>
              </a:rPr>
              <a:t>(2)</a:t>
            </a:r>
            <a:endParaRPr b="0" lang="sv-SE" sz="2200" spc="-1" strike="noStrike">
              <a:latin typeface="Arial"/>
            </a:endParaRPr>
          </a:p>
        </p:txBody>
      </p:sp>
      <p:sp>
        <p:nvSpPr>
          <p:cNvPr id="106" name="CustomShape 20"/>
          <p:cNvSpPr/>
          <p:nvPr/>
        </p:nvSpPr>
        <p:spPr>
          <a:xfrm>
            <a:off x="2556360" y="3060000"/>
            <a:ext cx="647280" cy="50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solidFill>
                  <a:srgbClr val="000000"/>
                </a:solidFill>
                <a:latin typeface="Arial"/>
                <a:ea typeface="DejaVu Sans"/>
              </a:rPr>
              <a:t>(3)</a:t>
            </a:r>
            <a:endParaRPr b="0" lang="sv-SE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14775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2023-04-21T09:38:21Z</dcterms:modified>
  <cp:revision>118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