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_rels/.rels" ContentType="application/vnd.openxmlformats-package.relationships+xml"/>
  <Override PartName="/customXml/item1.xml" ContentType="application/xml"/>
  <Override PartName="/customXml/itemProps1.xml" ContentType="application/vnd.openxmlformats-officedocument.customXmlProperties+xml"/>
  <Override PartName="/customXml/item2.xml" ContentType="application/xml"/>
  <Override PartName="/customXml/_rels/item3.xml.rels" ContentType="application/vnd.openxmlformats-package.relationships+xml"/>
  <Override PartName="/customXml/_rels/item2.xml.rels" ContentType="application/vnd.openxmlformats-package.relationships+xml"/>
  <Override PartName="/customXml/_rels/item1.xml.rels" ContentType="application/vnd.openxmlformats-package.relationships+xml"/>
  <Override PartName="/customXml/itemProps2.xml" ContentType="application/vnd.openxmlformats-officedocument.customXmlProperties+xml"/>
  <Override PartName="/customXml/item3.xml" ContentType="application/xml"/>
  <Override PartName="/customXml/itemProps3.xml" ContentType="application/vnd.openxmlformats-officedocument.customXmlProperties+xml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_rels/presentation.xml.rels" ContentType="application/vnd.openxmlformats-package.relationships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2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media/image9.png" ContentType="image/png"/>
  <Override PartName="/ppt/media/image13.png" ContentType="image/png"/>
  <Override PartName="/ppt/media/image8.png" ContentType="image/png"/>
  <Override PartName="/ppt/media/image12.png" ContentType="image/png"/>
  <Override PartName="/ppt/media/image7.png" ContentType="image/png"/>
  <Override PartName="/ppt/media/image11.png" ContentType="image/png"/>
  <Override PartName="/ppt/media/image6.png" ContentType="image/png"/>
  <Override PartName="/ppt/media/image19.png" ContentType="image/png"/>
  <Override PartName="/ppt/media/image1.png" ContentType="image/png"/>
  <Override PartName="/ppt/media/image3.png" ContentType="image/png"/>
  <Override PartName="/ppt/media/image20.png" ContentType="image/png"/>
  <Override PartName="/ppt/media/image18.png" ContentType="image/png"/>
  <Override PartName="/ppt/media/image17.png" ContentType="image/png"/>
  <Override PartName="/ppt/media/image16.png" ContentType="image/png"/>
  <Override PartName="/ppt/media/image15.png" ContentType="image/png"/>
  <Override PartName="/ppt/media/image14.png" ContentType="image/png"/>
  <Override PartName="/ppt/media/image2.png" ContentType="image/png"/>
  <Override PartName="/ppt/media/image4.png" ContentType="image/png"/>
  <Override PartName="/ppt/media/image5.png" ContentType="image/png"/>
  <Override PartName="/ppt/media/image10.png" ContentType="image/png"/>
  <Override PartName="/ppt/slides/slide1.xml" ContentType="application/vnd.openxmlformats-officedocument.presentationml.slide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customXml" Target="../customXml/item1.xml"/><Relationship Id="rId5" Type="http://schemas.openxmlformats.org/officeDocument/2006/relationships/customXml" Target="../customXml/item2.xml"/><Relationship Id="rId6" Type="http://schemas.openxmlformats.org/officeDocument/2006/relationships/customXml" Target="../customXml/item3.xml"/><Relationship Id="rId7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sv-SE" sz="4400" spc="-1" strike="noStrike">
                <a:latin typeface="Arial"/>
              </a:rPr>
              <a:t>C</a:t>
            </a:r>
            <a:r>
              <a:rPr b="0" lang="sv-SE" sz="4400" spc="-1" strike="noStrike">
                <a:latin typeface="Arial"/>
              </a:rPr>
              <a:t>l</a:t>
            </a:r>
            <a:r>
              <a:rPr b="0" lang="sv-SE" sz="4400" spc="-1" strike="noStrike">
                <a:latin typeface="Arial"/>
              </a:rPr>
              <a:t>i</a:t>
            </a:r>
            <a:r>
              <a:rPr b="0" lang="sv-SE" sz="4400" spc="-1" strike="noStrike">
                <a:latin typeface="Arial"/>
              </a:rPr>
              <a:t>c</a:t>
            </a:r>
            <a:r>
              <a:rPr b="0" lang="sv-SE" sz="4400" spc="-1" strike="noStrike">
                <a:latin typeface="Arial"/>
              </a:rPr>
              <a:t>k</a:t>
            </a:r>
            <a:r>
              <a:rPr b="0" lang="sv-SE" sz="4400" spc="-1" strike="noStrike">
                <a:latin typeface="Arial"/>
              </a:rPr>
              <a:t> </a:t>
            </a:r>
            <a:r>
              <a:rPr b="0" lang="sv-SE" sz="4400" spc="-1" strike="noStrike">
                <a:latin typeface="Arial"/>
              </a:rPr>
              <a:t>t</a:t>
            </a:r>
            <a:r>
              <a:rPr b="0" lang="sv-SE" sz="4400" spc="-1" strike="noStrike">
                <a:latin typeface="Arial"/>
              </a:rPr>
              <a:t>o</a:t>
            </a:r>
            <a:r>
              <a:rPr b="0" lang="sv-SE" sz="4400" spc="-1" strike="noStrike">
                <a:latin typeface="Arial"/>
              </a:rPr>
              <a:t> </a:t>
            </a:r>
            <a:r>
              <a:rPr b="0" lang="sv-SE" sz="4400" spc="-1" strike="noStrike">
                <a:latin typeface="Arial"/>
              </a:rPr>
              <a:t>e</a:t>
            </a:r>
            <a:r>
              <a:rPr b="0" lang="sv-SE" sz="4400" spc="-1" strike="noStrike">
                <a:latin typeface="Arial"/>
              </a:rPr>
              <a:t>d</a:t>
            </a:r>
            <a:r>
              <a:rPr b="0" lang="sv-SE" sz="4400" spc="-1" strike="noStrike">
                <a:latin typeface="Arial"/>
              </a:rPr>
              <a:t>i</a:t>
            </a:r>
            <a:r>
              <a:rPr b="0" lang="sv-SE" sz="4400" spc="-1" strike="noStrike">
                <a:latin typeface="Arial"/>
              </a:rPr>
              <a:t>t</a:t>
            </a:r>
            <a:r>
              <a:rPr b="0" lang="sv-SE" sz="4400" spc="-1" strike="noStrike">
                <a:latin typeface="Arial"/>
              </a:rPr>
              <a:t> </a:t>
            </a:r>
            <a:r>
              <a:rPr b="0" lang="sv-SE" sz="4400" spc="-1" strike="noStrike">
                <a:latin typeface="Arial"/>
              </a:rPr>
              <a:t>t</a:t>
            </a:r>
            <a:r>
              <a:rPr b="0" lang="sv-SE" sz="4400" spc="-1" strike="noStrike">
                <a:latin typeface="Arial"/>
              </a:rPr>
              <a:t>h</a:t>
            </a:r>
            <a:r>
              <a:rPr b="0" lang="sv-SE" sz="4400" spc="-1" strike="noStrike">
                <a:latin typeface="Arial"/>
              </a:rPr>
              <a:t>e</a:t>
            </a:r>
            <a:r>
              <a:rPr b="0" lang="sv-SE" sz="4400" spc="-1" strike="noStrike">
                <a:latin typeface="Arial"/>
              </a:rPr>
              <a:t> </a:t>
            </a:r>
            <a:r>
              <a:rPr b="0" lang="sv-SE" sz="4400" spc="-1" strike="noStrike">
                <a:latin typeface="Arial"/>
              </a:rPr>
              <a:t>t</a:t>
            </a:r>
            <a:r>
              <a:rPr b="0" lang="sv-SE" sz="4400" spc="-1" strike="noStrike">
                <a:latin typeface="Arial"/>
              </a:rPr>
              <a:t>i</a:t>
            </a:r>
            <a:r>
              <a:rPr b="0" lang="sv-SE" sz="4400" spc="-1" strike="noStrike">
                <a:latin typeface="Arial"/>
              </a:rPr>
              <a:t>t</a:t>
            </a:r>
            <a:r>
              <a:rPr b="0" lang="sv-SE" sz="4400" spc="-1" strike="noStrike">
                <a:latin typeface="Arial"/>
              </a:rPr>
              <a:t>l</a:t>
            </a:r>
            <a:r>
              <a:rPr b="0" lang="sv-SE" sz="4400" spc="-1" strike="noStrike">
                <a:latin typeface="Arial"/>
              </a:rPr>
              <a:t>e</a:t>
            </a:r>
            <a:r>
              <a:rPr b="0" lang="sv-SE" sz="4400" spc="-1" strike="noStrike">
                <a:latin typeface="Arial"/>
              </a:rPr>
              <a:t> </a:t>
            </a:r>
            <a:r>
              <a:rPr b="0" lang="sv-SE" sz="4400" spc="-1" strike="noStrike">
                <a:latin typeface="Arial"/>
              </a:rPr>
              <a:t>t</a:t>
            </a:r>
            <a:r>
              <a:rPr b="0" lang="sv-SE" sz="4400" spc="-1" strike="noStrike">
                <a:latin typeface="Arial"/>
              </a:rPr>
              <a:t>e</a:t>
            </a:r>
            <a:r>
              <a:rPr b="0" lang="sv-SE" sz="4400" spc="-1" strike="noStrike">
                <a:latin typeface="Arial"/>
              </a:rPr>
              <a:t>x</a:t>
            </a:r>
            <a:r>
              <a:rPr b="0" lang="sv-SE" sz="4400" spc="-1" strike="noStrike">
                <a:latin typeface="Arial"/>
              </a:rPr>
              <a:t>t</a:t>
            </a:r>
            <a:r>
              <a:rPr b="0" lang="sv-SE" sz="4400" spc="-1" strike="noStrike">
                <a:latin typeface="Arial"/>
              </a:rPr>
              <a:t> </a:t>
            </a:r>
            <a:r>
              <a:rPr b="0" lang="sv-SE" sz="4400" spc="-1" strike="noStrike">
                <a:latin typeface="Arial"/>
              </a:rPr>
              <a:t>f</a:t>
            </a:r>
            <a:r>
              <a:rPr b="0" lang="sv-SE" sz="4400" spc="-1" strike="noStrike">
                <a:latin typeface="Arial"/>
              </a:rPr>
              <a:t>o</a:t>
            </a:r>
            <a:r>
              <a:rPr b="0" lang="sv-SE" sz="4400" spc="-1" strike="noStrike">
                <a:latin typeface="Arial"/>
              </a:rPr>
              <a:t>r</a:t>
            </a:r>
            <a:r>
              <a:rPr b="0" lang="sv-SE" sz="4400" spc="-1" strike="noStrike">
                <a:latin typeface="Arial"/>
              </a:rPr>
              <a:t>m</a:t>
            </a:r>
            <a:r>
              <a:rPr b="0" lang="sv-SE" sz="4400" spc="-1" strike="noStrike">
                <a:latin typeface="Arial"/>
              </a:rPr>
              <a:t>a</a:t>
            </a:r>
            <a:r>
              <a:rPr b="0" lang="sv-SE" sz="4400" spc="-1" strike="noStrike">
                <a:latin typeface="Arial"/>
              </a:rPr>
              <a:t>t</a:t>
            </a:r>
            <a:endParaRPr b="0" lang="sv-SE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3200" spc="-1" strike="noStrike">
                <a:latin typeface="Arial"/>
              </a:rPr>
              <a:t>Click to edit the outline text format</a:t>
            </a:r>
            <a:endParaRPr b="0" lang="sv-SE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sv-SE" sz="2800" spc="-1" strike="noStrike">
                <a:latin typeface="Arial"/>
              </a:rPr>
              <a:t>Second Outline Level</a:t>
            </a:r>
            <a:endParaRPr b="0" lang="sv-SE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400" spc="-1" strike="noStrike">
                <a:latin typeface="Arial"/>
              </a:rPr>
              <a:t>Third Outline Level</a:t>
            </a:r>
            <a:endParaRPr b="0" lang="sv-SE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sv-SE" sz="2000" spc="-1" strike="noStrike">
                <a:latin typeface="Arial"/>
              </a:rPr>
              <a:t>Fourth Outline Level</a:t>
            </a:r>
            <a:endParaRPr b="0" lang="sv-SE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latin typeface="Arial"/>
              </a:rPr>
              <a:t>Fifth Outline Level</a:t>
            </a:r>
            <a:endParaRPr b="0" lang="sv-SE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latin typeface="Arial"/>
              </a:rPr>
              <a:t>Sixth Outline Level</a:t>
            </a:r>
            <a:endParaRPr b="0" lang="sv-SE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latin typeface="Arial"/>
              </a:rPr>
              <a:t>Seventh Outline Level</a:t>
            </a:r>
            <a:endParaRPr b="0" lang="sv-SE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sv-SE" sz="4400" spc="-1" strike="noStrike">
                <a:latin typeface="Arial"/>
              </a:rPr>
              <a:t>C</a:t>
            </a:r>
            <a:r>
              <a:rPr b="0" lang="sv-SE" sz="4400" spc="-1" strike="noStrike">
                <a:latin typeface="Arial"/>
              </a:rPr>
              <a:t>l</a:t>
            </a:r>
            <a:r>
              <a:rPr b="0" lang="sv-SE" sz="4400" spc="-1" strike="noStrike">
                <a:latin typeface="Arial"/>
              </a:rPr>
              <a:t>i</a:t>
            </a:r>
            <a:r>
              <a:rPr b="0" lang="sv-SE" sz="4400" spc="-1" strike="noStrike">
                <a:latin typeface="Arial"/>
              </a:rPr>
              <a:t>c</a:t>
            </a:r>
            <a:r>
              <a:rPr b="0" lang="sv-SE" sz="4400" spc="-1" strike="noStrike">
                <a:latin typeface="Arial"/>
              </a:rPr>
              <a:t>k</a:t>
            </a:r>
            <a:r>
              <a:rPr b="0" lang="sv-SE" sz="4400" spc="-1" strike="noStrike">
                <a:latin typeface="Arial"/>
              </a:rPr>
              <a:t> </a:t>
            </a:r>
            <a:r>
              <a:rPr b="0" lang="sv-SE" sz="4400" spc="-1" strike="noStrike">
                <a:latin typeface="Arial"/>
              </a:rPr>
              <a:t>t</a:t>
            </a:r>
            <a:r>
              <a:rPr b="0" lang="sv-SE" sz="4400" spc="-1" strike="noStrike">
                <a:latin typeface="Arial"/>
              </a:rPr>
              <a:t>o</a:t>
            </a:r>
            <a:r>
              <a:rPr b="0" lang="sv-SE" sz="4400" spc="-1" strike="noStrike">
                <a:latin typeface="Arial"/>
              </a:rPr>
              <a:t> </a:t>
            </a:r>
            <a:r>
              <a:rPr b="0" lang="sv-SE" sz="4400" spc="-1" strike="noStrike">
                <a:latin typeface="Arial"/>
              </a:rPr>
              <a:t>e</a:t>
            </a:r>
            <a:r>
              <a:rPr b="0" lang="sv-SE" sz="4400" spc="-1" strike="noStrike">
                <a:latin typeface="Arial"/>
              </a:rPr>
              <a:t>d</a:t>
            </a:r>
            <a:r>
              <a:rPr b="0" lang="sv-SE" sz="4400" spc="-1" strike="noStrike">
                <a:latin typeface="Arial"/>
              </a:rPr>
              <a:t>i</a:t>
            </a:r>
            <a:r>
              <a:rPr b="0" lang="sv-SE" sz="4400" spc="-1" strike="noStrike">
                <a:latin typeface="Arial"/>
              </a:rPr>
              <a:t>t</a:t>
            </a:r>
            <a:r>
              <a:rPr b="0" lang="sv-SE" sz="4400" spc="-1" strike="noStrike">
                <a:latin typeface="Arial"/>
              </a:rPr>
              <a:t> </a:t>
            </a:r>
            <a:r>
              <a:rPr b="0" lang="sv-SE" sz="4400" spc="-1" strike="noStrike">
                <a:latin typeface="Arial"/>
              </a:rPr>
              <a:t>t</a:t>
            </a:r>
            <a:r>
              <a:rPr b="0" lang="sv-SE" sz="4400" spc="-1" strike="noStrike">
                <a:latin typeface="Arial"/>
              </a:rPr>
              <a:t>h</a:t>
            </a:r>
            <a:r>
              <a:rPr b="0" lang="sv-SE" sz="4400" spc="-1" strike="noStrike">
                <a:latin typeface="Arial"/>
              </a:rPr>
              <a:t>e</a:t>
            </a:r>
            <a:r>
              <a:rPr b="0" lang="sv-SE" sz="4400" spc="-1" strike="noStrike">
                <a:latin typeface="Arial"/>
              </a:rPr>
              <a:t> </a:t>
            </a:r>
            <a:r>
              <a:rPr b="0" lang="sv-SE" sz="4400" spc="-1" strike="noStrike">
                <a:latin typeface="Arial"/>
              </a:rPr>
              <a:t>t</a:t>
            </a:r>
            <a:r>
              <a:rPr b="0" lang="sv-SE" sz="4400" spc="-1" strike="noStrike">
                <a:latin typeface="Arial"/>
              </a:rPr>
              <a:t>i</a:t>
            </a:r>
            <a:r>
              <a:rPr b="0" lang="sv-SE" sz="4400" spc="-1" strike="noStrike">
                <a:latin typeface="Arial"/>
              </a:rPr>
              <a:t>t</a:t>
            </a:r>
            <a:r>
              <a:rPr b="0" lang="sv-SE" sz="4400" spc="-1" strike="noStrike">
                <a:latin typeface="Arial"/>
              </a:rPr>
              <a:t>l</a:t>
            </a:r>
            <a:r>
              <a:rPr b="0" lang="sv-SE" sz="4400" spc="-1" strike="noStrike">
                <a:latin typeface="Arial"/>
              </a:rPr>
              <a:t>e</a:t>
            </a:r>
            <a:r>
              <a:rPr b="0" lang="sv-SE" sz="4400" spc="-1" strike="noStrike">
                <a:latin typeface="Arial"/>
              </a:rPr>
              <a:t> </a:t>
            </a:r>
            <a:r>
              <a:rPr b="0" lang="sv-SE" sz="4400" spc="-1" strike="noStrike">
                <a:latin typeface="Arial"/>
              </a:rPr>
              <a:t>t</a:t>
            </a:r>
            <a:r>
              <a:rPr b="0" lang="sv-SE" sz="4400" spc="-1" strike="noStrike">
                <a:latin typeface="Arial"/>
              </a:rPr>
              <a:t>e</a:t>
            </a:r>
            <a:r>
              <a:rPr b="0" lang="sv-SE" sz="4400" spc="-1" strike="noStrike">
                <a:latin typeface="Arial"/>
              </a:rPr>
              <a:t>x</a:t>
            </a:r>
            <a:r>
              <a:rPr b="0" lang="sv-SE" sz="4400" spc="-1" strike="noStrike">
                <a:latin typeface="Arial"/>
              </a:rPr>
              <a:t>t</a:t>
            </a:r>
            <a:r>
              <a:rPr b="0" lang="sv-SE" sz="4400" spc="-1" strike="noStrike">
                <a:latin typeface="Arial"/>
              </a:rPr>
              <a:t> </a:t>
            </a:r>
            <a:r>
              <a:rPr b="0" lang="sv-SE" sz="4400" spc="-1" strike="noStrike">
                <a:latin typeface="Arial"/>
              </a:rPr>
              <a:t>f</a:t>
            </a:r>
            <a:r>
              <a:rPr b="0" lang="sv-SE" sz="4400" spc="-1" strike="noStrike">
                <a:latin typeface="Arial"/>
              </a:rPr>
              <a:t>o</a:t>
            </a:r>
            <a:r>
              <a:rPr b="0" lang="sv-SE" sz="4400" spc="-1" strike="noStrike">
                <a:latin typeface="Arial"/>
              </a:rPr>
              <a:t>r</a:t>
            </a:r>
            <a:r>
              <a:rPr b="0" lang="sv-SE" sz="4400" spc="-1" strike="noStrike">
                <a:latin typeface="Arial"/>
              </a:rPr>
              <a:t>m</a:t>
            </a:r>
            <a:r>
              <a:rPr b="0" lang="sv-SE" sz="4400" spc="-1" strike="noStrike">
                <a:latin typeface="Arial"/>
              </a:rPr>
              <a:t>a</a:t>
            </a:r>
            <a:r>
              <a:rPr b="0" lang="sv-SE" sz="4400" spc="-1" strike="noStrike">
                <a:latin typeface="Arial"/>
              </a:rPr>
              <a:t>t</a:t>
            </a:r>
            <a:endParaRPr b="0" lang="sv-SE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3200" spc="-1" strike="noStrike">
                <a:latin typeface="Arial"/>
              </a:rPr>
              <a:t>Click to edit the outline text format</a:t>
            </a:r>
            <a:endParaRPr b="0" lang="sv-SE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sv-SE" sz="2800" spc="-1" strike="noStrike">
                <a:latin typeface="Arial"/>
              </a:rPr>
              <a:t>Second Outline Level</a:t>
            </a:r>
            <a:endParaRPr b="0" lang="sv-SE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400" spc="-1" strike="noStrike">
                <a:latin typeface="Arial"/>
              </a:rPr>
              <a:t>Third Outline Level</a:t>
            </a:r>
            <a:endParaRPr b="0" lang="sv-SE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sv-SE" sz="2000" spc="-1" strike="noStrike">
                <a:latin typeface="Arial"/>
              </a:rPr>
              <a:t>Fourth Outline Level</a:t>
            </a:r>
            <a:endParaRPr b="0" lang="sv-SE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latin typeface="Arial"/>
              </a:rPr>
              <a:t>Fifth Outline Level</a:t>
            </a:r>
            <a:endParaRPr b="0" lang="sv-SE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latin typeface="Arial"/>
              </a:rPr>
              <a:t>Sixth Outline Level</a:t>
            </a:r>
            <a:endParaRPr b="0" lang="sv-SE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latin typeface="Arial"/>
              </a:rPr>
              <a:t>Seventh Outline Level</a:t>
            </a:r>
            <a:endParaRPr b="0" lang="sv-SE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0" Type="http://schemas.openxmlformats.org/officeDocument/2006/relationships/image" Target="../media/image10.png"/><Relationship Id="rId11" Type="http://schemas.openxmlformats.org/officeDocument/2006/relationships/image" Target="../media/image11.png"/><Relationship Id="rId12" Type="http://schemas.openxmlformats.org/officeDocument/2006/relationships/image" Target="../media/image12.png"/><Relationship Id="rId13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9.png"/><Relationship Id="rId8" Type="http://schemas.openxmlformats.org/officeDocument/2006/relationships/image" Target="../media/image20.png"/><Relationship Id="rId9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3564360" y="3875400"/>
            <a:ext cx="1509480" cy="51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Data Producer API 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77" name="CustomShape 2"/>
          <p:cNvSpPr/>
          <p:nvPr/>
        </p:nvSpPr>
        <p:spPr>
          <a:xfrm>
            <a:off x="72000" y="81000"/>
            <a:ext cx="2231280" cy="363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Architecture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78" name="CustomShape 3"/>
          <p:cNvSpPr/>
          <p:nvPr/>
        </p:nvSpPr>
        <p:spPr>
          <a:xfrm>
            <a:off x="7812000" y="1188000"/>
            <a:ext cx="1995480" cy="986760"/>
          </a:xfrm>
          <a:prstGeom prst="roundRect">
            <a:avLst>
              <a:gd name="adj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R-App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79" name="CustomShape 4"/>
          <p:cNvSpPr/>
          <p:nvPr/>
        </p:nvSpPr>
        <p:spPr>
          <a:xfrm>
            <a:off x="6049800" y="1442520"/>
            <a:ext cx="1654200" cy="429480"/>
          </a:xfrm>
          <a:custGeom>
            <a:avLst/>
            <a:gdLst/>
            <a:ahLst/>
            <a:rect l="l" t="t" r="r" b="b"/>
            <a:pathLst>
              <a:path w="8002" h="1202">
                <a:moveTo>
                  <a:pt x="0" y="300"/>
                </a:moveTo>
                <a:lnTo>
                  <a:pt x="6000" y="300"/>
                </a:lnTo>
                <a:lnTo>
                  <a:pt x="6000" y="0"/>
                </a:lnTo>
                <a:lnTo>
                  <a:pt x="8001" y="600"/>
                </a:lnTo>
                <a:lnTo>
                  <a:pt x="6000" y="1201"/>
                </a:lnTo>
                <a:lnTo>
                  <a:pt x="6000" y="900"/>
                </a:lnTo>
                <a:lnTo>
                  <a:pt x="0" y="900"/>
                </a:lnTo>
                <a:lnTo>
                  <a:pt x="0" y="300"/>
                </a:lnTo>
              </a:path>
            </a:pathLst>
          </a:cu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80" name="CustomShape 5"/>
          <p:cNvSpPr/>
          <p:nvPr/>
        </p:nvSpPr>
        <p:spPr>
          <a:xfrm>
            <a:off x="6804000" y="3875400"/>
            <a:ext cx="1772280" cy="51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Data Consumer API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81" name="Line 6"/>
          <p:cNvSpPr/>
          <p:nvPr/>
        </p:nvSpPr>
        <p:spPr>
          <a:xfrm flipH="1">
            <a:off x="6300000" y="2340000"/>
            <a:ext cx="1656000" cy="2160000"/>
          </a:xfrm>
          <a:prstGeom prst="line">
            <a:avLst/>
          </a:prstGeom>
          <a:ln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82" name="Line 7"/>
          <p:cNvSpPr/>
          <p:nvPr/>
        </p:nvSpPr>
        <p:spPr>
          <a:xfrm>
            <a:off x="4392000" y="2448000"/>
            <a:ext cx="936000" cy="2088000"/>
          </a:xfrm>
          <a:prstGeom prst="line">
            <a:avLst/>
          </a:prstGeom>
          <a:ln>
            <a:solidFill>
              <a:srgbClr val="3465a4"/>
            </a:solidFill>
            <a:headEnd len="med" type="triangle" w="med"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83" name="Line 8"/>
          <p:cNvSpPr/>
          <p:nvPr/>
        </p:nvSpPr>
        <p:spPr>
          <a:xfrm>
            <a:off x="3636000" y="3708000"/>
            <a:ext cx="4824000" cy="0"/>
          </a:xfrm>
          <a:prstGeom prst="line">
            <a:avLst/>
          </a:prstGeom>
          <a:ln w="72000">
            <a:solidFill>
              <a:srgbClr val="11111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84" name="CustomShape 9"/>
          <p:cNvSpPr/>
          <p:nvPr/>
        </p:nvSpPr>
        <p:spPr>
          <a:xfrm>
            <a:off x="8604000" y="3600000"/>
            <a:ext cx="3104280" cy="302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R1 Data exposure and control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85" name="CustomShape 10"/>
          <p:cNvSpPr/>
          <p:nvPr/>
        </p:nvSpPr>
        <p:spPr>
          <a:xfrm>
            <a:off x="5022360" y="4668120"/>
            <a:ext cx="2283480" cy="141372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Enrichment</a:t>
            </a:r>
            <a:br/>
            <a:r>
              <a:rPr b="0" lang="sv-SE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Coordinator</a:t>
            </a:r>
            <a:br/>
            <a:r>
              <a:rPr b="0" lang="sv-SE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Service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86" name="CustomShape 11"/>
          <p:cNvSpPr/>
          <p:nvPr/>
        </p:nvSpPr>
        <p:spPr>
          <a:xfrm>
            <a:off x="5022360" y="4668120"/>
            <a:ext cx="2283480" cy="141372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Information</a:t>
            </a:r>
            <a:br/>
            <a:r>
              <a:rPr b="0" lang="sv-SE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Coordinator</a:t>
            </a:r>
            <a:br/>
            <a:r>
              <a:rPr b="0" lang="sv-SE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Service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87" name="CustomShape 12"/>
          <p:cNvSpPr/>
          <p:nvPr/>
        </p:nvSpPr>
        <p:spPr>
          <a:xfrm>
            <a:off x="3600000" y="936000"/>
            <a:ext cx="2283480" cy="141372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PM Producer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88" name="CustomShape 13"/>
          <p:cNvSpPr/>
          <p:nvPr/>
        </p:nvSpPr>
        <p:spPr>
          <a:xfrm>
            <a:off x="6120720" y="216000"/>
            <a:ext cx="2231280" cy="913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Filtered PM Measuremenet report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89" name="CustomShape 14"/>
          <p:cNvSpPr/>
          <p:nvPr/>
        </p:nvSpPr>
        <p:spPr>
          <a:xfrm>
            <a:off x="1188000" y="1478520"/>
            <a:ext cx="1654200" cy="429480"/>
          </a:xfrm>
          <a:custGeom>
            <a:avLst/>
            <a:gdLst/>
            <a:ahLst/>
            <a:rect l="l" t="t" r="r" b="b"/>
            <a:pathLst>
              <a:path w="8002" h="1202">
                <a:moveTo>
                  <a:pt x="0" y="300"/>
                </a:moveTo>
                <a:lnTo>
                  <a:pt x="6000" y="300"/>
                </a:lnTo>
                <a:lnTo>
                  <a:pt x="6000" y="0"/>
                </a:lnTo>
                <a:lnTo>
                  <a:pt x="8001" y="600"/>
                </a:lnTo>
                <a:lnTo>
                  <a:pt x="6000" y="1201"/>
                </a:lnTo>
                <a:lnTo>
                  <a:pt x="6000" y="900"/>
                </a:lnTo>
                <a:lnTo>
                  <a:pt x="0" y="900"/>
                </a:lnTo>
                <a:lnTo>
                  <a:pt x="0" y="300"/>
                </a:lnTo>
              </a:path>
            </a:pathLst>
          </a:cu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90" name="CustomShape 15"/>
          <p:cNvSpPr/>
          <p:nvPr/>
        </p:nvSpPr>
        <p:spPr>
          <a:xfrm>
            <a:off x="6192720" y="216000"/>
            <a:ext cx="2231280" cy="913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Filtered PM Measuremenet report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91" name="CustomShape 16"/>
          <p:cNvSpPr/>
          <p:nvPr/>
        </p:nvSpPr>
        <p:spPr>
          <a:xfrm>
            <a:off x="6192720" y="216000"/>
            <a:ext cx="2231280" cy="913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Filtered PM Measuremenet report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92" name="CustomShape 17"/>
          <p:cNvSpPr/>
          <p:nvPr/>
        </p:nvSpPr>
        <p:spPr>
          <a:xfrm>
            <a:off x="540000" y="1044000"/>
            <a:ext cx="2231280" cy="364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File Ready Event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93" name="CustomShape 18"/>
          <p:cNvSpPr/>
          <p:nvPr/>
        </p:nvSpPr>
        <p:spPr>
          <a:xfrm>
            <a:off x="1944000" y="3924000"/>
            <a:ext cx="1152000" cy="10440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 anchor="ctr" anchorCtr="1">
            <a:noAutofit/>
          </a:bodyPr>
          <a:p>
            <a:pPr algn="ctr">
              <a:lnSpc>
                <a:spcPct val="100000"/>
              </a:lnSpc>
            </a:pPr>
            <a:r>
              <a:rPr b="0" lang="sv-SE" sz="1300" spc="-1" strike="noStrike">
                <a:solidFill>
                  <a:srgbClr val="000000"/>
                </a:solidFill>
                <a:latin typeface="Arial"/>
                <a:ea typeface="DejaVu Sans"/>
              </a:rPr>
              <a:t>PM Measurements Store</a:t>
            </a:r>
            <a:endParaRPr b="0" lang="sv-SE" sz="1300" spc="-1" strike="noStrike">
              <a:latin typeface="Arial"/>
            </a:endParaRPr>
          </a:p>
        </p:txBody>
      </p:sp>
      <p:sp>
        <p:nvSpPr>
          <p:cNvPr id="94" name="Line 19"/>
          <p:cNvSpPr/>
          <p:nvPr/>
        </p:nvSpPr>
        <p:spPr>
          <a:xfrm flipH="1">
            <a:off x="2664000" y="2448000"/>
            <a:ext cx="1080000" cy="1440000"/>
          </a:xfrm>
          <a:prstGeom prst="line">
            <a:avLst/>
          </a:prstGeom>
          <a:ln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95" name="Line 20"/>
          <p:cNvSpPr/>
          <p:nvPr/>
        </p:nvSpPr>
        <p:spPr>
          <a:xfrm>
            <a:off x="2520000" y="3167280"/>
            <a:ext cx="1260000" cy="0"/>
          </a:xfrm>
          <a:prstGeom prst="line">
            <a:avLst/>
          </a:prstGeom>
          <a:ln w="72000">
            <a:solidFill>
              <a:srgbClr val="11111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96" name="CustomShape 21"/>
          <p:cNvSpPr/>
          <p:nvPr/>
        </p:nvSpPr>
        <p:spPr>
          <a:xfrm>
            <a:off x="207720" y="2808000"/>
            <a:ext cx="3104280" cy="302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S3 Object Store or File Store</a:t>
            </a:r>
            <a:endParaRPr b="0" lang="sv-SE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CustomShape 1"/>
          <p:cNvSpPr/>
          <p:nvPr/>
        </p:nvSpPr>
        <p:spPr>
          <a:xfrm>
            <a:off x="9631080" y="271800"/>
            <a:ext cx="1994040" cy="985320"/>
          </a:xfrm>
          <a:prstGeom prst="roundRect">
            <a:avLst>
              <a:gd name="adj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PM Data Consumer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98" name="CustomShape 2"/>
          <p:cNvSpPr/>
          <p:nvPr/>
        </p:nvSpPr>
        <p:spPr>
          <a:xfrm>
            <a:off x="2844000" y="127800"/>
            <a:ext cx="4788000" cy="4657320"/>
          </a:xfrm>
          <a:prstGeom prst="roundRect">
            <a:avLst>
              <a:gd name="adj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9" name="CustomShape 3"/>
          <p:cNvSpPr/>
          <p:nvPr/>
        </p:nvSpPr>
        <p:spPr>
          <a:xfrm>
            <a:off x="9775080" y="1927800"/>
            <a:ext cx="1994040" cy="985320"/>
          </a:xfrm>
          <a:prstGeom prst="roundRect">
            <a:avLst>
              <a:gd name="adj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PM Data Consumer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00" name="CustomShape 4"/>
          <p:cNvSpPr/>
          <p:nvPr/>
        </p:nvSpPr>
        <p:spPr>
          <a:xfrm>
            <a:off x="9703080" y="3511800"/>
            <a:ext cx="1994040" cy="985320"/>
          </a:xfrm>
          <a:prstGeom prst="roundRect">
            <a:avLst>
              <a:gd name="adj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PM Data Consumer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01" name="CustomShape 5"/>
          <p:cNvSpPr/>
          <p:nvPr/>
        </p:nvSpPr>
        <p:spPr>
          <a:xfrm>
            <a:off x="7650360" y="180000"/>
            <a:ext cx="1454760" cy="118260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 anchor="ctr" anchorCtr="1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Arial"/>
                <a:ea typeface="DejaVu Sans"/>
              </a:rPr>
              <a:t>Topic A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02" name="CustomShape 6"/>
          <p:cNvSpPr/>
          <p:nvPr/>
        </p:nvSpPr>
        <p:spPr>
          <a:xfrm>
            <a:off x="7578360" y="1764000"/>
            <a:ext cx="1454760" cy="1182600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 anchor="ctr" anchorCtr="1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Arial"/>
                <a:ea typeface="DejaVu Sans"/>
              </a:rPr>
              <a:t>Topic C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03" name="CustomShape 7"/>
          <p:cNvSpPr/>
          <p:nvPr/>
        </p:nvSpPr>
        <p:spPr>
          <a:xfrm>
            <a:off x="7614720" y="3420360"/>
            <a:ext cx="1454760" cy="1182600"/>
          </a:xfrm>
          <a:prstGeom prst="rect">
            <a:avLst/>
          </a:prstGeom>
          <a:blipFill rotWithShape="0">
            <a:blip r:embed="rId3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 anchor="ctr" anchorCtr="1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Arial"/>
                <a:ea typeface="DejaVu Sans"/>
              </a:rPr>
              <a:t>Topic C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04" name="CustomShape 8"/>
          <p:cNvSpPr/>
          <p:nvPr/>
        </p:nvSpPr>
        <p:spPr>
          <a:xfrm>
            <a:off x="5195880" y="191880"/>
            <a:ext cx="1461240" cy="1425240"/>
          </a:xfrm>
          <a:prstGeom prst="rect">
            <a:avLst/>
          </a:prstGeom>
          <a:blipFill rotWithShape="0">
            <a:blip r:embed="rId4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 anchor="ctr" anchorCtr="1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Arial"/>
                <a:ea typeface="DejaVu Sans"/>
              </a:rPr>
              <a:t>Job 1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05" name="CustomShape 9"/>
          <p:cNvSpPr/>
          <p:nvPr/>
        </p:nvSpPr>
        <p:spPr>
          <a:xfrm>
            <a:off x="5220000" y="1703880"/>
            <a:ext cx="1461240" cy="1425240"/>
          </a:xfrm>
          <a:prstGeom prst="rect">
            <a:avLst/>
          </a:prstGeom>
          <a:blipFill rotWithShape="0">
            <a:blip r:embed="rId5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 anchor="ctr" anchorCtr="1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Arial"/>
                <a:ea typeface="DejaVu Sans"/>
              </a:rPr>
              <a:t>Job 2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06" name="CustomShape 10"/>
          <p:cNvSpPr/>
          <p:nvPr/>
        </p:nvSpPr>
        <p:spPr>
          <a:xfrm>
            <a:off x="5231880" y="3096000"/>
            <a:ext cx="1461240" cy="1425240"/>
          </a:xfrm>
          <a:prstGeom prst="rect">
            <a:avLst/>
          </a:prstGeom>
          <a:blipFill rotWithShape="0">
            <a:blip r:embed="rId6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 anchor="ctr" anchorCtr="1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Arial"/>
                <a:ea typeface="DejaVu Sans"/>
              </a:rPr>
              <a:t>Job 3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07" name="CustomShape 11"/>
          <p:cNvSpPr/>
          <p:nvPr/>
        </p:nvSpPr>
        <p:spPr>
          <a:xfrm>
            <a:off x="2969280" y="2844000"/>
            <a:ext cx="2031840" cy="1725120"/>
          </a:xfrm>
          <a:prstGeom prst="rect">
            <a:avLst/>
          </a:prstGeom>
          <a:blipFill rotWithShape="0">
            <a:blip r:embed="rId7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 anchor="ctr" anchorCtr="1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Arial"/>
                <a:ea typeface="DejaVu Sans"/>
              </a:rPr>
              <a:t>ROP File Data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08" name="CustomShape 12"/>
          <p:cNvSpPr/>
          <p:nvPr/>
        </p:nvSpPr>
        <p:spPr>
          <a:xfrm>
            <a:off x="10063080" y="4303800"/>
            <a:ext cx="1994040" cy="985320"/>
          </a:xfrm>
          <a:prstGeom prst="roundRect">
            <a:avLst>
              <a:gd name="adj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PM Data Consumer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09" name="CustomShape 13"/>
          <p:cNvSpPr/>
          <p:nvPr/>
        </p:nvSpPr>
        <p:spPr>
          <a:xfrm>
            <a:off x="2089800" y="6048000"/>
            <a:ext cx="5325120" cy="458280"/>
          </a:xfrm>
          <a:prstGeom prst="roundRect">
            <a:avLst>
              <a:gd name="adj" fmla="val 16667"/>
            </a:avLst>
          </a:prstGeom>
          <a:solidFill>
            <a:srgbClr val="2a6099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Arial"/>
                <a:ea typeface="DejaVu Sans"/>
              </a:rPr>
              <a:t>PM Files Data Store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10" name="CustomShape 14"/>
          <p:cNvSpPr/>
          <p:nvPr/>
        </p:nvSpPr>
        <p:spPr>
          <a:xfrm>
            <a:off x="414360" y="1764000"/>
            <a:ext cx="1454760" cy="1182600"/>
          </a:xfrm>
          <a:prstGeom prst="rect">
            <a:avLst/>
          </a:prstGeom>
          <a:blipFill rotWithShape="0">
            <a:blip r:embed="rId8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 anchor="ctr" anchorCtr="1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Arial"/>
                <a:ea typeface="DejaVu Sans"/>
              </a:rPr>
              <a:t>File Ready</a:t>
            </a:r>
            <a:endParaRPr b="0" lang="sv-SE" sz="1800" spc="-1" strike="noStrike">
              <a:latin typeface="Arial"/>
            </a:endParaRPr>
          </a:p>
        </p:txBody>
      </p:sp>
      <p:pic>
        <p:nvPicPr>
          <p:cNvPr id="111" name="" descr=""/>
          <p:cNvPicPr/>
          <p:nvPr/>
        </p:nvPicPr>
        <p:blipFill>
          <a:blip r:embed="rId9"/>
          <a:stretch/>
        </p:blipFill>
        <p:spPr>
          <a:xfrm>
            <a:off x="3454920" y="4680000"/>
            <a:ext cx="756000" cy="1366920"/>
          </a:xfrm>
          <a:prstGeom prst="rect">
            <a:avLst/>
          </a:prstGeom>
          <a:ln>
            <a:noFill/>
          </a:ln>
        </p:spPr>
      </p:pic>
      <p:sp>
        <p:nvSpPr>
          <p:cNvPr id="112" name="CustomShape 15"/>
          <p:cNvSpPr/>
          <p:nvPr/>
        </p:nvSpPr>
        <p:spPr>
          <a:xfrm>
            <a:off x="792000" y="288000"/>
            <a:ext cx="2015640" cy="345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3" name="CustomShape 16"/>
          <p:cNvSpPr/>
          <p:nvPr/>
        </p:nvSpPr>
        <p:spPr>
          <a:xfrm>
            <a:off x="144000" y="648000"/>
            <a:ext cx="2663640" cy="857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sv-SE" sz="1800" spc="-1" strike="noStrike">
                <a:latin typeface="Arial"/>
              </a:rPr>
              <a:t>PM Data Filtering/multiplexing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14" name="CustomShape 17"/>
          <p:cNvSpPr/>
          <p:nvPr/>
        </p:nvSpPr>
        <p:spPr>
          <a:xfrm>
            <a:off x="6605640" y="396000"/>
            <a:ext cx="810360" cy="792000"/>
          </a:xfrm>
          <a:prstGeom prst="rect">
            <a:avLst/>
          </a:prstGeom>
          <a:blipFill rotWithShape="0">
            <a:blip r:embed="rId10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 anchor="ctr" anchorCtr="1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Arial"/>
                <a:ea typeface="DejaVu Sans"/>
              </a:rPr>
              <a:t>Filter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15" name="CustomShape 18"/>
          <p:cNvSpPr/>
          <p:nvPr/>
        </p:nvSpPr>
        <p:spPr>
          <a:xfrm>
            <a:off x="6641640" y="2016000"/>
            <a:ext cx="810360" cy="792000"/>
          </a:xfrm>
          <a:prstGeom prst="rect">
            <a:avLst/>
          </a:prstGeom>
          <a:blipFill rotWithShape="0">
            <a:blip r:embed="rId1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 anchor="ctr" anchorCtr="1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Arial"/>
                <a:ea typeface="DejaVu Sans"/>
              </a:rPr>
              <a:t>Filter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16" name="CustomShape 19"/>
          <p:cNvSpPr/>
          <p:nvPr/>
        </p:nvSpPr>
        <p:spPr>
          <a:xfrm>
            <a:off x="6677640" y="3564000"/>
            <a:ext cx="810360" cy="792000"/>
          </a:xfrm>
          <a:prstGeom prst="rect">
            <a:avLst/>
          </a:prstGeom>
          <a:blipFill rotWithShape="0">
            <a:blip r:embed="rId1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 anchor="ctr" anchorCtr="1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Arial"/>
                <a:ea typeface="DejaVu Sans"/>
              </a:rPr>
              <a:t>Filter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17" name="CustomShape 20"/>
          <p:cNvSpPr/>
          <p:nvPr/>
        </p:nvSpPr>
        <p:spPr>
          <a:xfrm>
            <a:off x="684000" y="2664000"/>
            <a:ext cx="648000" cy="504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sv-SE" sz="2200" spc="-1" strike="noStrike">
                <a:latin typeface="Arial"/>
              </a:rPr>
              <a:t>(1)</a:t>
            </a:r>
            <a:endParaRPr b="1" lang="sv-SE" sz="2200" spc="-1" strike="noStrike">
              <a:latin typeface="Arial"/>
            </a:endParaRPr>
          </a:p>
        </p:txBody>
      </p:sp>
      <p:sp>
        <p:nvSpPr>
          <p:cNvPr id="118" name="CustomShape 21"/>
          <p:cNvSpPr/>
          <p:nvPr/>
        </p:nvSpPr>
        <p:spPr>
          <a:xfrm>
            <a:off x="2952000" y="5148000"/>
            <a:ext cx="648000" cy="504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sv-SE" sz="2200" spc="-1" strike="noStrike">
                <a:latin typeface="Arial"/>
              </a:rPr>
              <a:t>(2)</a:t>
            </a:r>
            <a:endParaRPr b="1" lang="sv-SE" sz="2200" spc="-1" strike="noStrike">
              <a:latin typeface="Arial"/>
            </a:endParaRPr>
          </a:p>
        </p:txBody>
      </p:sp>
      <p:sp>
        <p:nvSpPr>
          <p:cNvPr id="119" name="CustomShape 22"/>
          <p:cNvSpPr/>
          <p:nvPr/>
        </p:nvSpPr>
        <p:spPr>
          <a:xfrm>
            <a:off x="7848000" y="4572000"/>
            <a:ext cx="648000" cy="504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sv-SE" sz="2200" spc="-1" strike="noStrike">
                <a:latin typeface="Arial"/>
              </a:rPr>
              <a:t>(3)</a:t>
            </a:r>
            <a:endParaRPr b="1" lang="sv-SE" sz="2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CustomShape 1"/>
          <p:cNvSpPr/>
          <p:nvPr/>
        </p:nvSpPr>
        <p:spPr>
          <a:xfrm>
            <a:off x="9631080" y="271800"/>
            <a:ext cx="1994040" cy="985320"/>
          </a:xfrm>
          <a:prstGeom prst="roundRect">
            <a:avLst>
              <a:gd name="adj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PM Data Consumer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21" name="CustomShape 2"/>
          <p:cNvSpPr/>
          <p:nvPr/>
        </p:nvSpPr>
        <p:spPr>
          <a:xfrm>
            <a:off x="2844000" y="127800"/>
            <a:ext cx="5219640" cy="4657320"/>
          </a:xfrm>
          <a:prstGeom prst="roundRect">
            <a:avLst>
              <a:gd name="adj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2" name="CustomShape 3"/>
          <p:cNvSpPr/>
          <p:nvPr/>
        </p:nvSpPr>
        <p:spPr>
          <a:xfrm>
            <a:off x="9775080" y="1927800"/>
            <a:ext cx="1994040" cy="985320"/>
          </a:xfrm>
          <a:prstGeom prst="roundRect">
            <a:avLst>
              <a:gd name="adj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PM Data Consumer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23" name="CustomShape 4"/>
          <p:cNvSpPr/>
          <p:nvPr/>
        </p:nvSpPr>
        <p:spPr>
          <a:xfrm>
            <a:off x="9703080" y="3511800"/>
            <a:ext cx="1994040" cy="985320"/>
          </a:xfrm>
          <a:prstGeom prst="roundRect">
            <a:avLst>
              <a:gd name="adj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PM Data Consumer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24" name="CustomShape 5"/>
          <p:cNvSpPr/>
          <p:nvPr/>
        </p:nvSpPr>
        <p:spPr>
          <a:xfrm>
            <a:off x="8192880" y="1841040"/>
            <a:ext cx="1454760" cy="118260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 anchor="ctr" anchorCtr="1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Arial"/>
                <a:ea typeface="DejaVu Sans"/>
              </a:rPr>
              <a:t>Topic A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25" name="CustomShape 6"/>
          <p:cNvSpPr/>
          <p:nvPr/>
        </p:nvSpPr>
        <p:spPr>
          <a:xfrm>
            <a:off x="5195880" y="191880"/>
            <a:ext cx="1461240" cy="1425240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 anchor="ctr" anchorCtr="1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Arial"/>
                <a:ea typeface="DejaVu Sans"/>
              </a:rPr>
              <a:t>Job 1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26" name="CustomShape 7"/>
          <p:cNvSpPr/>
          <p:nvPr/>
        </p:nvSpPr>
        <p:spPr>
          <a:xfrm>
            <a:off x="5220000" y="1703880"/>
            <a:ext cx="1461240" cy="1425240"/>
          </a:xfrm>
          <a:prstGeom prst="rect">
            <a:avLst/>
          </a:prstGeom>
          <a:blipFill rotWithShape="0">
            <a:blip r:embed="rId3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 anchor="ctr" anchorCtr="1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Arial"/>
                <a:ea typeface="DejaVu Sans"/>
              </a:rPr>
              <a:t>Job 2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27" name="CustomShape 8"/>
          <p:cNvSpPr/>
          <p:nvPr/>
        </p:nvSpPr>
        <p:spPr>
          <a:xfrm>
            <a:off x="5231880" y="3096000"/>
            <a:ext cx="1461240" cy="1425240"/>
          </a:xfrm>
          <a:prstGeom prst="rect">
            <a:avLst/>
          </a:prstGeom>
          <a:blipFill rotWithShape="0">
            <a:blip r:embed="rId4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 anchor="ctr" anchorCtr="1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Arial"/>
                <a:ea typeface="DejaVu Sans"/>
              </a:rPr>
              <a:t>Job 3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28" name="CustomShape 9"/>
          <p:cNvSpPr/>
          <p:nvPr/>
        </p:nvSpPr>
        <p:spPr>
          <a:xfrm>
            <a:off x="2969280" y="2844000"/>
            <a:ext cx="2031840" cy="1725120"/>
          </a:xfrm>
          <a:prstGeom prst="rect">
            <a:avLst/>
          </a:prstGeom>
          <a:blipFill rotWithShape="0">
            <a:blip r:embed="rId5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 anchor="ctr" anchorCtr="1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Arial"/>
                <a:ea typeface="DejaVu Sans"/>
              </a:rPr>
              <a:t>ROP File Data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29" name="CustomShape 10"/>
          <p:cNvSpPr/>
          <p:nvPr/>
        </p:nvSpPr>
        <p:spPr>
          <a:xfrm>
            <a:off x="10063080" y="4303800"/>
            <a:ext cx="1994040" cy="985320"/>
          </a:xfrm>
          <a:prstGeom prst="roundRect">
            <a:avLst>
              <a:gd name="adj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PM Data Consumer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30" name="CustomShape 11"/>
          <p:cNvSpPr/>
          <p:nvPr/>
        </p:nvSpPr>
        <p:spPr>
          <a:xfrm>
            <a:off x="2089800" y="6048000"/>
            <a:ext cx="5325120" cy="458280"/>
          </a:xfrm>
          <a:prstGeom prst="roundRect">
            <a:avLst>
              <a:gd name="adj" fmla="val 16667"/>
            </a:avLst>
          </a:prstGeom>
          <a:solidFill>
            <a:srgbClr val="2a6099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Arial"/>
                <a:ea typeface="DejaVu Sans"/>
              </a:rPr>
              <a:t>PM Files Data Store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31" name="CustomShape 12"/>
          <p:cNvSpPr/>
          <p:nvPr/>
        </p:nvSpPr>
        <p:spPr>
          <a:xfrm>
            <a:off x="414360" y="1764000"/>
            <a:ext cx="1454760" cy="1182600"/>
          </a:xfrm>
          <a:prstGeom prst="rect">
            <a:avLst/>
          </a:prstGeom>
          <a:blipFill rotWithShape="0">
            <a:blip r:embed="rId6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 anchor="ctr" anchorCtr="1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Arial"/>
                <a:ea typeface="DejaVu Sans"/>
              </a:rPr>
              <a:t>File Ready</a:t>
            </a:r>
            <a:endParaRPr b="0" lang="sv-SE" sz="1800" spc="-1" strike="noStrike">
              <a:latin typeface="Arial"/>
            </a:endParaRPr>
          </a:p>
        </p:txBody>
      </p:sp>
      <p:pic>
        <p:nvPicPr>
          <p:cNvPr id="132" name="" descr=""/>
          <p:cNvPicPr/>
          <p:nvPr/>
        </p:nvPicPr>
        <p:blipFill>
          <a:blip r:embed="rId7"/>
          <a:stretch/>
        </p:blipFill>
        <p:spPr>
          <a:xfrm>
            <a:off x="3454920" y="4680000"/>
            <a:ext cx="756000" cy="1366920"/>
          </a:xfrm>
          <a:prstGeom prst="rect">
            <a:avLst/>
          </a:prstGeom>
          <a:ln>
            <a:noFill/>
          </a:ln>
        </p:spPr>
      </p:pic>
      <p:sp>
        <p:nvSpPr>
          <p:cNvPr id="133" name="CustomShape 13"/>
          <p:cNvSpPr/>
          <p:nvPr/>
        </p:nvSpPr>
        <p:spPr>
          <a:xfrm>
            <a:off x="144000" y="648000"/>
            <a:ext cx="2663640" cy="857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sv-SE" sz="1800" spc="-1" strike="noStrike">
                <a:latin typeface="Arial"/>
              </a:rPr>
              <a:t>PM Data Aggregation</a:t>
            </a:r>
            <a:endParaRPr b="0" lang="sv-SE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v-SE" sz="1800" spc="-1" strike="noStrike">
                <a:latin typeface="Arial"/>
              </a:rPr>
              <a:t>Shared topic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134" name="CustomShape 14"/>
          <p:cNvSpPr/>
          <p:nvPr/>
        </p:nvSpPr>
        <p:spPr>
          <a:xfrm>
            <a:off x="6693480" y="1658520"/>
            <a:ext cx="1314360" cy="1725120"/>
          </a:xfrm>
          <a:prstGeom prst="rect">
            <a:avLst/>
          </a:prstGeom>
          <a:blipFill rotWithShape="0">
            <a:blip r:embed="rId8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 anchor="ctr" anchorCtr="1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Arial"/>
                <a:ea typeface="DejaVu Sans"/>
              </a:rPr>
              <a:t>Aggregated</a:t>
            </a:r>
            <a:endParaRPr b="0" lang="sv-SE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Arial"/>
                <a:ea typeface="DejaVu Sans"/>
              </a:rPr>
              <a:t>Filter</a:t>
            </a:r>
            <a:endParaRPr b="0" lang="sv-SE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?>
<Relationships xmlns="http://schemas.openxmlformats.org/package/2006/relationships"><Relationship Id="rId1" Type="http://schemas.openxmlformats.org/officeDocument/2006/relationships/customXmlProps" Target="itemProps1.xml"/>
</Relationships>
</file>

<file path=customXml/_rels/item2.xml.rels><?xml version="1.0" encoding="UTF-8"?>
<Relationships xmlns="http://schemas.openxmlformats.org/package/2006/relationships"><Relationship Id="rId1" Type="http://schemas.openxmlformats.org/officeDocument/2006/relationships/customXmlProps" Target="itemProps2.xml"/>
</Relationships>
</file>

<file path=customXml/_rels/item3.xml.rels><?xml version="1.0" encoding="UTF-8"?>
<Relationships xmlns="http://schemas.openxmlformats.org/package/2006/relationships"><Relationship Id="rId1" Type="http://schemas.openxmlformats.org/officeDocument/2006/relationships/customXmlProps" Target="itemProps3.xml"/>
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45183B6D059494C849C9E892BD0E8C5" ma:contentTypeVersion="10" ma:contentTypeDescription="Skapa ett nytt dokument." ma:contentTypeScope="" ma:versionID="9cb1e7130a053a32862a57143fb3b998">
  <xsd:schema xmlns:xsd="http://www.w3.org/2001/XMLSchema" xmlns:xs="http://www.w3.org/2001/XMLSchema" xmlns:p="http://schemas.microsoft.com/office/2006/metadata/properties" xmlns:ns2="956915cd-bb14-478a-8837-8bbdc6ef80ea" xmlns:ns3="6ba89331-57df-4081-aa1d-43fd5a6c2417" targetNamespace="http://schemas.microsoft.com/office/2006/metadata/properties" ma:root="true" ma:fieldsID="b1b84763b5dd8338302e0604d9a5f0a6" ns2:_="" ns3:_="">
    <xsd:import namespace="956915cd-bb14-478a-8837-8bbdc6ef80ea"/>
    <xsd:import namespace="6ba89331-57df-4081-aa1d-43fd5a6c241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6915cd-bb14-478a-8837-8bbdc6ef80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a89331-57df-4081-aa1d-43fd5a6c241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lat med information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742207A-E37C-4445-A985-DE3485EF643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BDEC019-411B-48B7-BA59-FCE0A947E7D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0432FAF-7E7C-4791-991E-646050214252}">
  <ds:schemaRefs>
    <ds:schemaRef ds:uri="6ba89331-57df-4081-aa1d-43fd5a6c2417"/>
    <ds:schemaRef ds:uri="956915cd-bb14-478a-8837-8bbdc6ef80e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13883</TotalTime>
  <Application>LibreOffice/6.4.7.2$Linux_X86_64 LibreOffice_project/40$Build-2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2021-01-19T15:41:02Z</dcterms:created>
  <dc:creator/>
  <dc:description/>
  <dc:language>sv-SE</dc:language>
  <cp:lastModifiedBy/>
  <dcterms:modified xsi:type="dcterms:W3CDTF">2023-04-18T11:18:42Z</dcterms:modified>
  <cp:revision>97</cp:revision>
  <dc:subject/>
  <dc:title>PowerPoint-presentation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ntentTypeId">
    <vt:lpwstr>0x010100B45183B6D059494C849C9E892BD0E8C5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3</vt:i4>
  </property>
</Properties>
</file>